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93"/>
    <p:restoredTop sz="96018"/>
  </p:normalViewPr>
  <p:slideViewPr>
    <p:cSldViewPr snapToGrid="0" snapToObjects="1" showGuides="1">
      <p:cViewPr>
        <p:scale>
          <a:sx n="106" d="100"/>
          <a:sy n="106" d="100"/>
        </p:scale>
        <p:origin x="39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AFF2-442A-2542-9919-CD51843BC873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F9DC-F723-D743-8C11-FDFDAA9329B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C3781305-909D-5C47-B35E-0365AF919903}"/>
              </a:ext>
            </a:extLst>
          </p:cNvPr>
          <p:cNvSpPr txBox="1">
            <a:spLocks/>
          </p:cNvSpPr>
          <p:nvPr userDrawn="1"/>
        </p:nvSpPr>
        <p:spPr>
          <a:xfrm>
            <a:off x="3086100" y="642461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Digital Yoknapatawpha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6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 i="0">
                <a:latin typeface="Montserrat Medium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>
            <a:lvl1pPr>
              <a:lnSpc>
                <a:spcPct val="150000"/>
              </a:lnSpc>
              <a:defRPr sz="2500" b="0" i="0">
                <a:latin typeface="Montserrat" pitchFamily="2" charset="77"/>
              </a:defRPr>
            </a:lvl1pPr>
            <a:lvl2pPr>
              <a:lnSpc>
                <a:spcPct val="150000"/>
              </a:lnSpc>
              <a:defRPr sz="2100" b="0" i="0">
                <a:latin typeface="Montserrat" pitchFamily="2" charset="77"/>
              </a:defRPr>
            </a:lvl2pPr>
            <a:lvl3pPr>
              <a:lnSpc>
                <a:spcPct val="150000"/>
              </a:lnSpc>
              <a:defRPr sz="1800" b="0" i="0">
                <a:latin typeface="Montserrat" pitchFamily="2" charset="77"/>
              </a:defRPr>
            </a:lvl3pPr>
            <a:lvl4pPr>
              <a:lnSpc>
                <a:spcPct val="150000"/>
              </a:lnSpc>
              <a:defRPr sz="1500" b="0" i="0">
                <a:latin typeface="Montserrat" pitchFamily="2" charset="77"/>
              </a:defRPr>
            </a:lvl4pPr>
            <a:lvl5pPr>
              <a:lnSpc>
                <a:spcPct val="150000"/>
              </a:lnSpc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AFF2-442A-2542-9919-CD51843BC873}" type="datetimeFigureOut">
              <a:rPr lang="en-GB" smtClean="0"/>
              <a:t>06/05/2021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The Digital </a:t>
            </a:r>
            <a:r>
              <a:rPr lang="en-US" dirty="0" err="1"/>
              <a:t>Yoknapatawpha</a:t>
            </a:r>
            <a:r>
              <a:rPr lang="en-US" dirty="0"/>
              <a:t>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F9DC-F723-D743-8C11-FDFDAA932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751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 i="0">
                <a:latin typeface="Montserrat Medium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lnSpc>
                <a:spcPct val="150000"/>
              </a:lnSpc>
              <a:defRPr b="0" i="0">
                <a:latin typeface="Montserrat" pitchFamily="2" charset="77"/>
              </a:defRPr>
            </a:lvl1pPr>
            <a:lvl2pPr>
              <a:lnSpc>
                <a:spcPct val="150000"/>
              </a:lnSpc>
              <a:defRPr b="0" i="0">
                <a:latin typeface="Montserrat" pitchFamily="2" charset="77"/>
              </a:defRPr>
            </a:lvl2pPr>
            <a:lvl3pPr>
              <a:lnSpc>
                <a:spcPct val="150000"/>
              </a:lnSpc>
              <a:defRPr b="0" i="0">
                <a:latin typeface="Montserrat" pitchFamily="2" charset="77"/>
              </a:defRPr>
            </a:lvl3pPr>
            <a:lvl4pPr>
              <a:lnSpc>
                <a:spcPct val="150000"/>
              </a:lnSpc>
              <a:defRPr b="0" i="0">
                <a:latin typeface="Montserrat" pitchFamily="2" charset="77"/>
              </a:defRPr>
            </a:lvl4pPr>
            <a:lvl5pPr>
              <a:lnSpc>
                <a:spcPct val="150000"/>
              </a:lnSpc>
              <a:defRPr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lnSpc>
                <a:spcPct val="150000"/>
              </a:lnSpc>
              <a:defRPr b="0" i="0">
                <a:latin typeface="Montserrat" pitchFamily="2" charset="77"/>
              </a:defRPr>
            </a:lvl1pPr>
            <a:lvl2pPr>
              <a:lnSpc>
                <a:spcPct val="150000"/>
              </a:lnSpc>
              <a:defRPr b="0" i="0">
                <a:latin typeface="Montserrat" pitchFamily="2" charset="77"/>
              </a:defRPr>
            </a:lvl2pPr>
            <a:lvl3pPr>
              <a:lnSpc>
                <a:spcPct val="150000"/>
              </a:lnSpc>
              <a:defRPr b="0" i="0">
                <a:latin typeface="Montserrat" pitchFamily="2" charset="77"/>
              </a:defRPr>
            </a:lvl3pPr>
            <a:lvl4pPr>
              <a:lnSpc>
                <a:spcPct val="150000"/>
              </a:lnSpc>
              <a:defRPr b="0" i="0">
                <a:latin typeface="Montserrat" pitchFamily="2" charset="77"/>
              </a:defRPr>
            </a:lvl4pPr>
            <a:lvl5pPr>
              <a:lnSpc>
                <a:spcPct val="150000"/>
              </a:lnSpc>
              <a:defRPr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AFF2-442A-2542-9919-CD51843BC873}" type="datetimeFigureOut">
              <a:rPr lang="en-GB" smtClean="0"/>
              <a:t>06/05/2021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Digital </a:t>
            </a:r>
            <a:r>
              <a:rPr lang="en-US" dirty="0" err="1"/>
              <a:t>Yoknapatawpha</a:t>
            </a:r>
            <a:r>
              <a:rPr lang="en-US" dirty="0"/>
              <a:t>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F9DC-F723-D743-8C11-FDFDAA932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154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 i="0">
                <a:latin typeface="Montserrat Medium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47851"/>
            <a:ext cx="3886200" cy="4351338"/>
          </a:xfrm>
        </p:spPr>
        <p:txBody>
          <a:bodyPr/>
          <a:lstStyle>
            <a:lvl1pPr>
              <a:lnSpc>
                <a:spcPct val="150000"/>
              </a:lnSpc>
              <a:defRPr b="0" i="0">
                <a:latin typeface="Montserrat" pitchFamily="2" charset="77"/>
              </a:defRPr>
            </a:lvl1pPr>
            <a:lvl2pPr>
              <a:lnSpc>
                <a:spcPct val="150000"/>
              </a:lnSpc>
              <a:defRPr b="0" i="0">
                <a:latin typeface="Montserrat" pitchFamily="2" charset="77"/>
              </a:defRPr>
            </a:lvl2pPr>
            <a:lvl3pPr>
              <a:lnSpc>
                <a:spcPct val="150000"/>
              </a:lnSpc>
              <a:defRPr b="0" i="0">
                <a:latin typeface="Montserrat" pitchFamily="2" charset="77"/>
              </a:defRPr>
            </a:lvl3pPr>
            <a:lvl4pPr>
              <a:lnSpc>
                <a:spcPct val="150000"/>
              </a:lnSpc>
              <a:defRPr b="0" i="0">
                <a:latin typeface="Montserrat" pitchFamily="2" charset="77"/>
              </a:defRPr>
            </a:lvl4pPr>
            <a:lvl5pPr>
              <a:lnSpc>
                <a:spcPct val="150000"/>
              </a:lnSpc>
              <a:defRPr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0A4CAFF2-442A-2542-9919-CD51843BC873}" type="datetimeFigureOut">
              <a:rPr lang="en-GB" smtClean="0"/>
              <a:pPr/>
              <a:t>06/05/2021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The Digital </a:t>
            </a:r>
            <a:r>
              <a:rPr lang="en-US" dirty="0" err="1"/>
              <a:t>Yoknapatawpha</a:t>
            </a:r>
            <a:r>
              <a:rPr lang="en-US" dirty="0"/>
              <a:t>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9967F9DC-F723-D743-8C11-FDFDAA9329B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D4EB12-81E9-FF4D-A470-0122343A16B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63328" y="1847851"/>
            <a:ext cx="3886200" cy="4351338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b="0" i="0">
                <a:latin typeface="Montserrat" pitchFamily="2" charset="77"/>
              </a:defRPr>
            </a:lvl1pPr>
            <a:lvl2pPr>
              <a:lnSpc>
                <a:spcPct val="150000"/>
              </a:lnSpc>
              <a:defRPr b="0" i="0">
                <a:latin typeface="Montserrat" pitchFamily="2" charset="77"/>
              </a:defRPr>
            </a:lvl2pPr>
            <a:lvl3pPr>
              <a:lnSpc>
                <a:spcPct val="150000"/>
              </a:lnSpc>
              <a:defRPr b="0" i="0">
                <a:latin typeface="Montserrat" pitchFamily="2" charset="77"/>
              </a:defRPr>
            </a:lvl3pPr>
            <a:lvl4pPr>
              <a:lnSpc>
                <a:spcPct val="150000"/>
              </a:lnSpc>
              <a:defRPr b="0" i="0">
                <a:latin typeface="Montserrat" pitchFamily="2" charset="77"/>
              </a:defRPr>
            </a:lvl4pPr>
            <a:lvl5pPr>
              <a:lnSpc>
                <a:spcPct val="150000"/>
              </a:lnSpc>
              <a:defRPr b="0" i="0">
                <a:latin typeface="Montserrat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094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b="0" i="0">
                <a:latin typeface="Montserrat Medium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AFF2-442A-2542-9919-CD51843BC873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Digital </a:t>
            </a:r>
            <a:r>
              <a:rPr lang="en-US" dirty="0" err="1"/>
              <a:t>Yoknapatawpha</a:t>
            </a:r>
            <a:r>
              <a:rPr lang="en-US" dirty="0"/>
              <a:t>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F9DC-F723-D743-8C11-FDFDAA932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690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2A3C51-BADE-4D49-92B9-95F0AB44EED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797" y="0"/>
            <a:ext cx="9136405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0A4CAFF2-442A-2542-9919-CD51843BC873}" type="datetimeFigureOut">
              <a:rPr lang="en-GB" smtClean="0"/>
              <a:pPr/>
              <a:t>06/05/2021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The Digital </a:t>
            </a:r>
            <a:r>
              <a:rPr lang="en-US" dirty="0" err="1"/>
              <a:t>Yoknapatawpha</a:t>
            </a:r>
            <a:r>
              <a:rPr lang="en-US" dirty="0"/>
              <a:t>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9967F9DC-F723-D743-8C11-FDFDAA9329B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711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7" r:id="rId4"/>
    <p:sldLayoutId id="214748366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5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D23A67-510E-8F46-AB06-E8FE42E85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50000" pencilSize="4"/>
                    </a14:imgEffect>
                    <a14:imgEffect>
                      <a14:colorTemperature colorTemp="66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4160" y="0"/>
            <a:ext cx="11108160" cy="6886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66C6B2-02EB-DF40-A2D2-EB06DD9FCA3D}"/>
              </a:ext>
            </a:extLst>
          </p:cNvPr>
          <p:cNvSpPr txBox="1">
            <a:spLocks/>
          </p:cNvSpPr>
          <p:nvPr/>
        </p:nvSpPr>
        <p:spPr>
          <a:xfrm>
            <a:off x="263323" y="635000"/>
            <a:ext cx="6201871" cy="45853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2000" dirty="0"/>
              <a:t>The Bitter Sum: Accounting for Racist Words in</a:t>
            </a:r>
            <a:endParaRPr lang="en-US" sz="20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7F7C6-8A7D-D241-823C-320529C0E0D1}"/>
              </a:ext>
            </a:extLst>
          </p:cNvPr>
          <p:cNvSpPr txBox="1">
            <a:spLocks/>
          </p:cNvSpPr>
          <p:nvPr/>
        </p:nvSpPr>
        <p:spPr>
          <a:xfrm>
            <a:off x="263323" y="3875867"/>
            <a:ext cx="5255243" cy="16902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700" dirty="0"/>
              <a:t>Assistant Professor of Digital Humanities and English, </a:t>
            </a:r>
            <a:r>
              <a:rPr lang="en-US" sz="1500" i="1" dirty="0">
                <a:latin typeface="Montserrat Light" pitchFamily="2" charset="77"/>
              </a:rPr>
              <a:t>Ashoka University, New Delhi </a:t>
            </a:r>
            <a:endParaRPr lang="en-US" sz="1500" dirty="0">
              <a:latin typeface="Montserrat Light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/>
              <a:t>Associate Director</a:t>
            </a:r>
            <a:r>
              <a:rPr lang="en-US" sz="1700" dirty="0">
                <a:latin typeface="Montserrat Light" pitchFamily="2" charset="77"/>
              </a:rPr>
              <a:t>, </a:t>
            </a:r>
            <a:r>
              <a:rPr lang="en-US" sz="1500" i="1" dirty="0">
                <a:latin typeface="Montserrat Light" pitchFamily="2" charset="77"/>
              </a:rPr>
              <a:t>Digital </a:t>
            </a:r>
            <a:r>
              <a:rPr lang="en-US" sz="1500" i="1" dirty="0" err="1">
                <a:latin typeface="Montserrat Light" pitchFamily="2" charset="77"/>
              </a:rPr>
              <a:t>Yoknapatawpha</a:t>
            </a:r>
            <a:endParaRPr lang="en-US" sz="1500" i="1" dirty="0">
              <a:latin typeface="Montserrat Light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500" i="1" dirty="0">
                <a:latin typeface="Montserrat Light" pitchFamily="2" charset="77"/>
              </a:rPr>
              <a:t>The University of Virginia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0524F-912C-444E-8610-5D4E67471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23" y="5781471"/>
            <a:ext cx="2320242" cy="972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CB0EF7-27BE-9A4F-846D-5ED4934FE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48" y="5982284"/>
            <a:ext cx="2705918" cy="562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50D052-1E82-9841-8669-ACC831D177E8}"/>
              </a:ext>
            </a:extLst>
          </p:cNvPr>
          <p:cNvSpPr txBox="1"/>
          <p:nvPr/>
        </p:nvSpPr>
        <p:spPr>
          <a:xfrm>
            <a:off x="263323" y="1162241"/>
            <a:ext cx="595745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700" dirty="0">
                <a:latin typeface="Montserrat" pitchFamily="2" charset="77"/>
              </a:rPr>
              <a:t>Absalom, Absalom!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B2941-B960-D447-9FA3-4DE63832C1B2}"/>
              </a:ext>
            </a:extLst>
          </p:cNvPr>
          <p:cNvSpPr txBox="1"/>
          <p:nvPr/>
        </p:nvSpPr>
        <p:spPr>
          <a:xfrm>
            <a:off x="263323" y="3389813"/>
            <a:ext cx="31945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Montserrat" pitchFamily="2" charset="77"/>
              </a:rPr>
              <a:t>Johannes Burgers</a:t>
            </a:r>
          </a:p>
        </p:txBody>
      </p:sp>
    </p:spTree>
    <p:extLst>
      <p:ext uri="{BB962C8B-B14F-4D97-AF65-F5344CB8AC3E}">
        <p14:creationId xmlns:p14="http://schemas.microsoft.com/office/powerpoint/2010/main" val="267687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DC722-9018-394C-8B58-03C04177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Sentiment of Race Words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72DBD6-4E9A-413C-A36C-83163A36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91" y="1591567"/>
            <a:ext cx="8667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67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DC722-9018-394C-8B58-03C04177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Frequency by Character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85D03-0206-47C9-B539-4EE7A9A9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524000"/>
            <a:ext cx="8667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52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7BAA6-259A-0D42-9357-87E4C5C92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2399"/>
            <a:ext cx="7886700" cy="1325563"/>
          </a:xfrm>
        </p:spPr>
        <p:txBody>
          <a:bodyPr/>
          <a:lstStyle/>
          <a:p>
            <a:r>
              <a:rPr lang="en-GB" dirty="0"/>
              <a:t>Use of N-word in terms of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7C7C4-C24D-BE45-8500-26963364BA1A}"/>
              </a:ext>
            </a:extLst>
          </p:cNvPr>
          <p:cNvSpPr txBox="1"/>
          <p:nvPr/>
        </p:nvSpPr>
        <p:spPr>
          <a:xfrm>
            <a:off x="654908" y="1484570"/>
            <a:ext cx="6993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>
                <a:latin typeface="Montserrat" pitchFamily="2" charset="77"/>
              </a:rPr>
              <a:t>Presence of Characters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B24A01-61FB-447C-8752-265736F25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983452"/>
            <a:ext cx="8667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79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7BAA6-259A-0D42-9357-87E4C5C92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2399"/>
            <a:ext cx="7886700" cy="1325563"/>
          </a:xfrm>
        </p:spPr>
        <p:txBody>
          <a:bodyPr/>
          <a:lstStyle/>
          <a:p>
            <a:r>
              <a:rPr lang="en-GB" dirty="0"/>
              <a:t>Use of N-word in terms of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7C7C4-C24D-BE45-8500-26963364BA1A}"/>
              </a:ext>
            </a:extLst>
          </p:cNvPr>
          <p:cNvSpPr txBox="1"/>
          <p:nvPr/>
        </p:nvSpPr>
        <p:spPr>
          <a:xfrm>
            <a:off x="654908" y="1484570"/>
            <a:ext cx="6993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GB" sz="2400" dirty="0">
                <a:latin typeface="Montserrat" pitchFamily="2" charset="77"/>
              </a:rPr>
              <a:t>Time Period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B8622-92B1-A94B-882A-5E941E74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08" y="2087765"/>
            <a:ext cx="8179999" cy="359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12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7BAA6-259A-0D42-9357-87E4C5C92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2399"/>
            <a:ext cx="7886700" cy="1325563"/>
          </a:xfrm>
        </p:spPr>
        <p:txBody>
          <a:bodyPr/>
          <a:lstStyle/>
          <a:p>
            <a:r>
              <a:rPr lang="en-GB" dirty="0"/>
              <a:t>Use of N-word in terms of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7C7C4-C24D-BE45-8500-26963364BA1A}"/>
              </a:ext>
            </a:extLst>
          </p:cNvPr>
          <p:cNvSpPr txBox="1"/>
          <p:nvPr/>
        </p:nvSpPr>
        <p:spPr>
          <a:xfrm>
            <a:off x="654908" y="1484570"/>
            <a:ext cx="6993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GB" sz="2400" dirty="0">
                <a:latin typeface="Montserrat" pitchFamily="2" charset="77"/>
              </a:rPr>
              <a:t>Locations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7CC93-EA06-6648-9E06-FB151DE37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03"/>
          <a:stretch/>
        </p:blipFill>
        <p:spPr>
          <a:xfrm>
            <a:off x="1446660" y="2100783"/>
            <a:ext cx="6250680" cy="454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97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4C65-3324-9145-9EFF-F70674E24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4CC81-F26B-BC43-A21B-9C9825600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300" dirty="0"/>
              <a:t>Methodology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/>
              <a:t>Statistical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/>
              <a:t>Sentiment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/>
              <a:t>Character, Time, and Location Frequency analysis; or three ways of saying Thomas </a:t>
            </a:r>
            <a:r>
              <a:rPr lang="en-US" sz="2300" dirty="0" err="1"/>
              <a:t>Sutpen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030670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00D054-09E9-0944-9101-0FCE13EB481B}"/>
              </a:ext>
            </a:extLst>
          </p:cNvPr>
          <p:cNvSpPr/>
          <p:nvPr/>
        </p:nvSpPr>
        <p:spPr>
          <a:xfrm>
            <a:off x="628650" y="1690689"/>
            <a:ext cx="8045793" cy="4345462"/>
          </a:xfrm>
          <a:prstGeom prst="rect">
            <a:avLst/>
          </a:prstGeom>
          <a:solidFill>
            <a:schemeClr val="lt1">
              <a:alpha val="61000"/>
            </a:schemeClr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ED785-498C-9846-A45D-0D2583102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70999-F3E7-BE48-A716-B1883E92A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A statistical overview of Absalom, Absalom! suggests that the use of the n-word is the most ubiquitous around Thomas </a:t>
            </a:r>
            <a:r>
              <a:rPr lang="en-US" sz="2300" dirty="0" err="1"/>
              <a:t>Sutpen</a:t>
            </a:r>
            <a:r>
              <a:rPr lang="en-US" sz="2300" dirty="0"/>
              <a:t>. </a:t>
            </a:r>
          </a:p>
          <a:p>
            <a:r>
              <a:rPr lang="en-US" sz="2300" dirty="0"/>
              <a:t>In particular, it the events where the n-word is used the most are those surrounding his origin story in Tidewater, VA in the 1830s.</a:t>
            </a:r>
          </a:p>
        </p:txBody>
      </p:sp>
    </p:spTree>
    <p:extLst>
      <p:ext uri="{BB962C8B-B14F-4D97-AF65-F5344CB8AC3E}">
        <p14:creationId xmlns:p14="http://schemas.microsoft.com/office/powerpoint/2010/main" val="1946618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A60B-446B-AB4D-9144-DCF898A9B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E9241-F39D-DD48-BC7F-3D663883FD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Corpus Linguistics</a:t>
            </a:r>
          </a:p>
          <a:p>
            <a:pPr lvl="1"/>
            <a:r>
              <a:rPr lang="en-GB" dirty="0"/>
              <a:t>Statistical Analysis of the word-use in a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749BD6-72E1-1C48-AD8B-9B43BAC44DB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5333480" y="1507523"/>
            <a:ext cx="3181870" cy="4914085"/>
          </a:xfrm>
        </p:spPr>
      </p:pic>
    </p:spTree>
    <p:extLst>
      <p:ext uri="{BB962C8B-B14F-4D97-AF65-F5344CB8AC3E}">
        <p14:creationId xmlns:p14="http://schemas.microsoft.com/office/powerpoint/2010/main" val="357154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393524-9BC8-9445-A69D-C5A35431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Frequency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0336D7-C4F0-6148-8DCB-5B7B61E17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54722"/>
            <a:ext cx="8306873" cy="365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5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20F05-FB12-AB44-BDA2-720B4D88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Bigram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D0F78-FAFD-2E44-A1EF-D2CA5C51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863085"/>
            <a:ext cx="8515350" cy="374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4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D1CE-445C-1D4C-B142-36554A3DA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98" y="389840"/>
            <a:ext cx="8157004" cy="1325563"/>
          </a:xfrm>
        </p:spPr>
        <p:txBody>
          <a:bodyPr>
            <a:normAutofit/>
          </a:bodyPr>
          <a:lstStyle/>
          <a:p>
            <a:r>
              <a:rPr lang="en-GB" sz="3800" dirty="0"/>
              <a:t>Comparative Use of Race Words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69137-2AC0-A04D-A4A8-66928B433329}"/>
              </a:ext>
            </a:extLst>
          </p:cNvPr>
          <p:cNvSpPr txBox="1"/>
          <p:nvPr/>
        </p:nvSpPr>
        <p:spPr>
          <a:xfrm>
            <a:off x="654908" y="1484570"/>
            <a:ext cx="6993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>
                <a:latin typeface="Montserrat" pitchFamily="2" charset="77"/>
              </a:rPr>
              <a:t>Use of ‘Wild Negro’ versus ‘Wild N-word’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F8FB3-BAEF-9242-A1CD-99C4A638F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26" y="2260560"/>
            <a:ext cx="8217767" cy="361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09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D1CE-445C-1D4C-B142-36554A3DA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98" y="389840"/>
            <a:ext cx="8157004" cy="1325563"/>
          </a:xfrm>
        </p:spPr>
        <p:txBody>
          <a:bodyPr>
            <a:normAutofit/>
          </a:bodyPr>
          <a:lstStyle/>
          <a:p>
            <a:r>
              <a:rPr lang="en-GB" sz="3800" dirty="0"/>
              <a:t>Comparative Use of Race Words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69137-2AC0-A04D-A4A8-66928B433329}"/>
              </a:ext>
            </a:extLst>
          </p:cNvPr>
          <p:cNvSpPr txBox="1"/>
          <p:nvPr/>
        </p:nvSpPr>
        <p:spPr>
          <a:xfrm>
            <a:off x="654908" y="1484570"/>
            <a:ext cx="6993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GB" sz="2400" dirty="0">
                <a:latin typeface="Montserrat" pitchFamily="2" charset="77"/>
              </a:rPr>
              <a:t>Across the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09ECD-653B-9B4E-8181-3ED9C5E4A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98" y="2324953"/>
            <a:ext cx="8276370" cy="363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80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D932C-3B87-E24C-B3A1-043E797FF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4F46F-BCD4-45C7-8630-650D23145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524000"/>
            <a:ext cx="8667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91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833</TotalTime>
  <Words>182</Words>
  <Application>Microsoft Office PowerPoint</Application>
  <PresentationFormat>On-screen Show (4:3)</PresentationFormat>
  <Paragraphs>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Montserrat</vt:lpstr>
      <vt:lpstr>Montserrat Light</vt:lpstr>
      <vt:lpstr>Montserrat Medium</vt:lpstr>
      <vt:lpstr>Office Theme</vt:lpstr>
      <vt:lpstr>PowerPoint Presentation</vt:lpstr>
      <vt:lpstr>Overview</vt:lpstr>
      <vt:lpstr>Thesis</vt:lpstr>
      <vt:lpstr>Methodology</vt:lpstr>
      <vt:lpstr>Word Frequency</vt:lpstr>
      <vt:lpstr>Bigram Frequency</vt:lpstr>
      <vt:lpstr>Comparative Use of Race Words</vt:lpstr>
      <vt:lpstr>Comparative Use of Race Words</vt:lpstr>
      <vt:lpstr>Advanced Methodology</vt:lpstr>
      <vt:lpstr>Sentiment of Race Words</vt:lpstr>
      <vt:lpstr>Frequency by Character</vt:lpstr>
      <vt:lpstr>Use of N-word in terms of</vt:lpstr>
      <vt:lpstr>Use of N-word in terms of</vt:lpstr>
      <vt:lpstr>Use of N-word in terms of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Arundhati Balasubramaniam 1758</dc:creator>
  <cp:lastModifiedBy>Joost Burgers</cp:lastModifiedBy>
  <cp:revision>10</cp:revision>
  <dcterms:created xsi:type="dcterms:W3CDTF">2021-05-06T04:51:36Z</dcterms:created>
  <dcterms:modified xsi:type="dcterms:W3CDTF">2021-05-06T19:07:10Z</dcterms:modified>
</cp:coreProperties>
</file>